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57" r:id="rId4"/>
    <p:sldId id="266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3AD"/>
    <a:srgbClr val="B69CC8"/>
    <a:srgbClr val="F4D450"/>
    <a:srgbClr val="EEC926"/>
    <a:srgbClr val="F4D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1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63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5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5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56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8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4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3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5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6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AD23-4282-41BA-BDB7-3ED064579A44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9C33-E617-4389-BCE7-09EE7474B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3381375"/>
            <a:ext cx="630555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ВАРИАНТЫ  </a:t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инженерно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технических решений организации учета электроэнергии в МКЖД</a:t>
            </a:r>
            <a:b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03" y="-161925"/>
            <a:ext cx="3625022" cy="224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4" y="1717969"/>
            <a:ext cx="5020376" cy="469648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788821" y="6258842"/>
            <a:ext cx="1783556" cy="3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ВРУ жилого дома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51926" y="5228934"/>
            <a:ext cx="2025452" cy="638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Коммуникационный шлюз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24302" y="619647"/>
            <a:ext cx="6096000" cy="51635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Вариант установки приборов учёта со встроенным радиомодемом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Zig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дублирующим RS 485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интерфейсом, подключаемый от счётчиков до коммуникационного шлюза.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Для сбора данных в этом случае будет использоваться коммуникационный шлюз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передающий данные по GSM каналу, либо дублирующему GPRS интернет-каналу, на сервер компании.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endCxn id="28" idx="0"/>
          </p:cNvCxnSpPr>
          <p:nvPr/>
        </p:nvCxnSpPr>
        <p:spPr>
          <a:xfrm flipV="1">
            <a:off x="1664494" y="4656019"/>
            <a:ext cx="2651164" cy="14018"/>
          </a:xfrm>
          <a:prstGeom prst="line">
            <a:avLst/>
          </a:prstGeom>
          <a:ln w="19050">
            <a:solidFill>
              <a:srgbClr val="EE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26901" y="5108845"/>
            <a:ext cx="442524" cy="2669"/>
          </a:xfrm>
          <a:prstGeom prst="line">
            <a:avLst/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8196" y="2779446"/>
            <a:ext cx="5976" cy="2126199"/>
          </a:xfrm>
          <a:prstGeom prst="line">
            <a:avLst/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5400000">
            <a:off x="4303595" y="4618794"/>
            <a:ext cx="439319" cy="541805"/>
          </a:xfrm>
          <a:prstGeom prst="arc">
            <a:avLst>
              <a:gd name="adj1" fmla="val 16200000"/>
              <a:gd name="adj2" fmla="val 21293992"/>
            </a:avLst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4126901" y="4656019"/>
            <a:ext cx="377515" cy="385492"/>
          </a:xfrm>
          <a:prstGeom prst="arc">
            <a:avLst>
              <a:gd name="adj1" fmla="val 16200000"/>
              <a:gd name="adj2" fmla="val 4804959"/>
            </a:avLst>
          </a:prstGeom>
          <a:ln w="19050">
            <a:solidFill>
              <a:srgbClr val="F4D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156294" y="5035195"/>
            <a:ext cx="221933" cy="3000"/>
          </a:xfrm>
          <a:prstGeom prst="line">
            <a:avLst/>
          </a:prstGeom>
          <a:ln w="19050">
            <a:solidFill>
              <a:srgbClr val="EE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61" y="4159254"/>
            <a:ext cx="800212" cy="73352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3087812"/>
            <a:ext cx="3240377" cy="346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Многоквартирный жилой дом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81521" y="2459414"/>
            <a:ext cx="1783556" cy="3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Сервер ГП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52"/>
            <a:ext cx="2859912" cy="1654135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111504" y="3670123"/>
            <a:ext cx="1590262" cy="298587"/>
          </a:xfrm>
          <a:prstGeom prst="roundRect">
            <a:avLst/>
          </a:prstGeom>
          <a:solidFill>
            <a:srgbClr val="AD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GSM/GPRS/3G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055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2" grpId="0"/>
      <p:bldP spid="27" grpId="0" animBg="1"/>
      <p:bldP spid="28" grpId="0" animBg="1"/>
      <p:bldP spid="32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4" y="1717969"/>
            <a:ext cx="5020376" cy="469648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788821" y="6258842"/>
            <a:ext cx="1783556" cy="3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ВРУ жилого дома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7980" y="5259214"/>
            <a:ext cx="2077143" cy="638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Коммуникационный шлюз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06979" y="812594"/>
            <a:ext cx="6096000" cy="47025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Вариант установки приборов учёта со встроенным радиомодемом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Zig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дублирующим оптическим интерфейсом. Для сбора данных в этом случае будет использоваться коммуникационный шлюз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передающий данные по GSM каналу, либо дублирующему GPRS интернет-каналу, на сервер компании.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endCxn id="28" idx="0"/>
          </p:cNvCxnSpPr>
          <p:nvPr/>
        </p:nvCxnSpPr>
        <p:spPr>
          <a:xfrm flipV="1">
            <a:off x="1664494" y="4656019"/>
            <a:ext cx="2651164" cy="14018"/>
          </a:xfrm>
          <a:prstGeom prst="line">
            <a:avLst/>
          </a:prstGeom>
          <a:ln w="19050">
            <a:solidFill>
              <a:srgbClr val="EE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26901" y="5108845"/>
            <a:ext cx="442524" cy="2669"/>
          </a:xfrm>
          <a:prstGeom prst="line">
            <a:avLst/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8196" y="2779446"/>
            <a:ext cx="5976" cy="2126199"/>
          </a:xfrm>
          <a:prstGeom prst="line">
            <a:avLst/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5400000">
            <a:off x="4303595" y="4618794"/>
            <a:ext cx="439319" cy="541805"/>
          </a:xfrm>
          <a:prstGeom prst="arc">
            <a:avLst>
              <a:gd name="adj1" fmla="val 16200000"/>
              <a:gd name="adj2" fmla="val 21293992"/>
            </a:avLst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4126901" y="4656019"/>
            <a:ext cx="377515" cy="385492"/>
          </a:xfrm>
          <a:prstGeom prst="arc">
            <a:avLst>
              <a:gd name="adj1" fmla="val 16200000"/>
              <a:gd name="adj2" fmla="val 4804959"/>
            </a:avLst>
          </a:prstGeom>
          <a:ln w="19050">
            <a:solidFill>
              <a:srgbClr val="F4D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156294" y="5035195"/>
            <a:ext cx="221933" cy="3000"/>
          </a:xfrm>
          <a:prstGeom prst="line">
            <a:avLst/>
          </a:prstGeom>
          <a:ln w="19050">
            <a:solidFill>
              <a:srgbClr val="EE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61" y="4159254"/>
            <a:ext cx="800212" cy="73352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3087812"/>
            <a:ext cx="3240377" cy="346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Многоквартирный жилой дом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81521" y="2459414"/>
            <a:ext cx="1783556" cy="3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Сервер ГП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52"/>
            <a:ext cx="2859912" cy="1654135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104193" y="3583132"/>
            <a:ext cx="1590262" cy="298587"/>
          </a:xfrm>
          <a:prstGeom prst="roundRect">
            <a:avLst/>
          </a:prstGeom>
          <a:solidFill>
            <a:srgbClr val="AD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GSM/GPRS/3G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41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2" grpId="0"/>
      <p:bldP spid="27" grpId="0" animBg="1"/>
      <p:bldP spid="28" grpId="0" animBg="1"/>
      <p:bldP spid="32" grpId="0" animBg="1"/>
      <p:bldP spid="33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9" y="1709657"/>
            <a:ext cx="5020376" cy="469648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788821" y="6258842"/>
            <a:ext cx="1783556" cy="3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ВРУ жилого дома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92063" y="5159531"/>
            <a:ext cx="2076796" cy="6384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Коммуникационный шлюз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06979" y="812594"/>
            <a:ext cx="6096000" cy="47025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Вариант установки приборов учёта со встроенным радиомодемом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Zig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дублирующим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PLC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интерфейсом. Для сбора данных в этом случае будет использоваться коммуникационный шлюз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передающий данные по GSM каналу, либо дублирующему GPRS интернет-каналу, на сервер компании.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>
            <a:endCxn id="28" idx="0"/>
          </p:cNvCxnSpPr>
          <p:nvPr/>
        </p:nvCxnSpPr>
        <p:spPr>
          <a:xfrm flipV="1">
            <a:off x="1664494" y="4656019"/>
            <a:ext cx="2651164" cy="14018"/>
          </a:xfrm>
          <a:prstGeom prst="line">
            <a:avLst/>
          </a:prstGeom>
          <a:ln w="19050">
            <a:solidFill>
              <a:srgbClr val="EE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126901" y="5108845"/>
            <a:ext cx="442524" cy="2669"/>
          </a:xfrm>
          <a:prstGeom prst="line">
            <a:avLst/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88196" y="2779446"/>
            <a:ext cx="5976" cy="2126199"/>
          </a:xfrm>
          <a:prstGeom prst="line">
            <a:avLst/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Дуга 26"/>
          <p:cNvSpPr/>
          <p:nvPr/>
        </p:nvSpPr>
        <p:spPr>
          <a:xfrm rot="5400000">
            <a:off x="4303595" y="4618794"/>
            <a:ext cx="439319" cy="541805"/>
          </a:xfrm>
          <a:prstGeom prst="arc">
            <a:avLst>
              <a:gd name="adj1" fmla="val 16200000"/>
              <a:gd name="adj2" fmla="val 21293992"/>
            </a:avLst>
          </a:prstGeom>
          <a:ln w="19050">
            <a:solidFill>
              <a:srgbClr val="AD2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>
            <a:off x="4126901" y="4656019"/>
            <a:ext cx="377515" cy="385492"/>
          </a:xfrm>
          <a:prstGeom prst="arc">
            <a:avLst>
              <a:gd name="adj1" fmla="val 16200000"/>
              <a:gd name="adj2" fmla="val 4804959"/>
            </a:avLst>
          </a:prstGeom>
          <a:ln w="19050">
            <a:solidFill>
              <a:srgbClr val="F4D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4156294" y="5035195"/>
            <a:ext cx="221933" cy="3000"/>
          </a:xfrm>
          <a:prstGeom prst="line">
            <a:avLst/>
          </a:prstGeom>
          <a:ln w="19050">
            <a:solidFill>
              <a:srgbClr val="EEC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61" y="4159254"/>
            <a:ext cx="800212" cy="733527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0" y="3087812"/>
            <a:ext cx="3240377" cy="346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Многоквартирный жилой дом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81521" y="2459414"/>
            <a:ext cx="1783556" cy="311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Сервер ГП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152"/>
            <a:ext cx="2859912" cy="1654135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3104193" y="3583132"/>
            <a:ext cx="1590262" cy="298587"/>
          </a:xfrm>
          <a:prstGeom prst="roundRect">
            <a:avLst/>
          </a:prstGeom>
          <a:solidFill>
            <a:srgbClr val="AD23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GSM/GPRS/3G</a:t>
            </a:r>
            <a:endParaRPr lang="ru-RU" sz="16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3019" y="4522085"/>
            <a:ext cx="976969" cy="27857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PLC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8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2" grpId="0"/>
      <p:bldP spid="27" grpId="0" animBg="1"/>
      <p:bldP spid="28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685860"/>
            <a:ext cx="1144905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варианты предложенных решений не окончательны в зависимости от модификаций электросчетчиков, программного обеспечения и инженерно-технических решений организации учета электроэнергии в МКЖД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требуют предварительного детального согласования проекта с ООО «ОЭК» т.к. каждый из вариантов имеет свои ограничения: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коммуникаторов, а также количество подключенных к одной информационной магистрали приборов учета определить с учетом их нагрузочной способности;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точке размещения антенны коммуникаторов должен быть обеспечен требуемый для устойчивого информационного обмена уровень сигнала сотовой связи;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используемое оборудование должно иметь возможность интеграции в систему управления потоками сбора и передачи данных «Пионер» (СУП СПД «Пионер»). </a:t>
            </a:r>
          </a:p>
          <a:p>
            <a:pPr marL="342900" indent="-342900" algn="just"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протокол обмена СПОДЭС.</a:t>
            </a:r>
          </a:p>
          <a:p>
            <a:pPr marL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использовании технологии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ZigBee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следует учесть: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обеспечивает информационный обмен на расстояниях в единицы метров, данное техническое решение может быть использовано при условии оборудовании всех приборов учета модулями связи, при необходимости в дополнительной ретрансляции (например, между подъездами многоквартирного жилого дома) устанавливаются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роутеры;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ZigBee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шлюзов и роутеров определяется с учетом осуществления ретрансляции, а также обеспечения передачи всех требуемых результатов измерений с установленной Техническими условиями периодичностью;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382</Words>
  <Application>Microsoft Office PowerPoint</Application>
  <PresentationFormat>Широкоэкранный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Times New Roman</vt:lpstr>
      <vt:lpstr>Тема Office</vt:lpstr>
      <vt:lpstr>ВАРИАНТЫ   инженерно – технических решений организации учета электроэнергии в МКЖД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Омская энергосбытовая компания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Голубев Роман Сергеевич</dc:creator>
  <cp:lastModifiedBy>Киргизов Александр Аркадьевич</cp:lastModifiedBy>
  <cp:revision>42</cp:revision>
  <dcterms:created xsi:type="dcterms:W3CDTF">2021-02-15T04:23:34Z</dcterms:created>
  <dcterms:modified xsi:type="dcterms:W3CDTF">2022-05-30T08:37:45Z</dcterms:modified>
</cp:coreProperties>
</file>